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57" r:id="rId3"/>
    <p:sldId id="258" r:id="rId4"/>
    <p:sldId id="261" r:id="rId5"/>
    <p:sldId id="277" r:id="rId6"/>
    <p:sldId id="280" r:id="rId7"/>
    <p:sldId id="260" r:id="rId8"/>
    <p:sldId id="278" r:id="rId9"/>
    <p:sldId id="279" r:id="rId10"/>
    <p:sldId id="266" r:id="rId11"/>
    <p:sldId id="267" r:id="rId12"/>
    <p:sldId id="286" r:id="rId13"/>
    <p:sldId id="271" r:id="rId14"/>
    <p:sldId id="281" r:id="rId15"/>
    <p:sldId id="287" r:id="rId16"/>
    <p:sldId id="268" r:id="rId17"/>
    <p:sldId id="282" r:id="rId18"/>
    <p:sldId id="283" r:id="rId19"/>
    <p:sldId id="284" r:id="rId20"/>
    <p:sldId id="285" r:id="rId21"/>
    <p:sldId id="270" r:id="rId22"/>
    <p:sldId id="291" r:id="rId23"/>
    <p:sldId id="289" r:id="rId24"/>
    <p:sldId id="290" r:id="rId25"/>
    <p:sldId id="288" r:id="rId26"/>
    <p:sldId id="273" r:id="rId27"/>
    <p:sldId id="274" r:id="rId28"/>
    <p:sldId id="275" r:id="rId29"/>
    <p:sldId id="25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33" dt="2021-05-07T05:42:32.438"/>
    <p1510:client id="{3B5EA7D3-51BA-9148-9686-7FE95B9D3FA6}" v="1181" dt="2021-05-07T05:44:03.700"/>
    <p1510:client id="{10730759-1ECF-BA42-F23D-54E7FD3AC314}" v="18" dt="2021-05-07T05:43:08.013"/>
    <p1510:client id="{80890AD8-B6C1-628D-290E-6E5D39050983}" v="723" dt="2021-05-07T05:14:28.611"/>
    <p1510:client id="{864929B2-8E76-8022-03C9-1400AFEA14F5}" v="1" dt="2021-05-07T05:42:10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0"/>
  </p:normalViewPr>
  <p:slideViewPr>
    <p:cSldViewPr snapToGrid="0">
      <p:cViewPr varScale="1">
        <p:scale>
          <a:sx n="94" d="100"/>
          <a:sy n="94" d="100"/>
        </p:scale>
        <p:origin x="24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31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6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91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57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5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8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6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5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0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677648"/>
          </a:xfrm>
        </p:spPr>
        <p:txBody>
          <a:bodyPr/>
          <a:lstStyle/>
          <a:p>
            <a:r>
              <a:rPr lang="en-IN"/>
              <a:t>Sporting Events System(SES)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4011025"/>
            <a:ext cx="8825658" cy="208166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92D050"/>
                </a:solidFill>
              </a:rPr>
              <a:t>Team 1</a:t>
            </a:r>
          </a:p>
          <a:p>
            <a:r>
              <a:rPr lang="en-IN">
                <a:solidFill>
                  <a:srgbClr val="92D050"/>
                </a:solidFill>
              </a:rPr>
              <a:t>Amabel Yeo [Players, Teams]</a:t>
            </a:r>
          </a:p>
          <a:p>
            <a:r>
              <a:rPr lang="en-IN">
                <a:solidFill>
                  <a:srgbClr val="92D050"/>
                </a:solidFill>
              </a:rPr>
              <a:t>Arnold Liu [Tournaments, Matches]</a:t>
            </a:r>
          </a:p>
          <a:p>
            <a:r>
              <a:rPr lang="en-IN">
                <a:solidFill>
                  <a:srgbClr val="92D050"/>
                </a:solidFill>
              </a:rPr>
              <a:t>Axel Lim [Fields]</a:t>
            </a:r>
          </a:p>
          <a:p>
            <a:r>
              <a:rPr lang="en-IN">
                <a:solidFill>
                  <a:srgbClr val="92D050"/>
                </a:solidFill>
              </a:rPr>
              <a:t>Aubrey Quek [Tickets]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Layered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UI Layer</a:t>
            </a:r>
          </a:p>
          <a:p>
            <a:r>
              <a:rPr lang="en-IN"/>
              <a:t>Controller layer</a:t>
            </a:r>
          </a:p>
          <a:p>
            <a:r>
              <a:rPr lang="en-IN"/>
              <a:t>service layer</a:t>
            </a:r>
          </a:p>
          <a:p>
            <a:r>
              <a:rPr lang="en-IN"/>
              <a:t>Repo layer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334E98-233B-4E2A-99DD-ECD5E1295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668" y="0"/>
            <a:ext cx="4292277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3994" y="1378857"/>
            <a:ext cx="2793158" cy="2895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solidFill>
                  <a:srgbClr val="92D050"/>
                </a:solidFill>
              </a:rPr>
              <a:t>Layered Architecture implemented with Maven.</a:t>
            </a:r>
          </a:p>
          <a:p>
            <a:r>
              <a:rPr lang="en-IN">
                <a:solidFill>
                  <a:srgbClr val="92D050"/>
                </a:solidFill>
              </a:rPr>
              <a:t>3 different repositories</a:t>
            </a:r>
          </a:p>
          <a:p>
            <a:pPr marL="342900" indent="-342900">
              <a:buAutoNum type="arabicPeriod"/>
            </a:pPr>
            <a:r>
              <a:rPr lang="en-IN" err="1">
                <a:solidFill>
                  <a:srgbClr val="92D050"/>
                </a:solidFill>
              </a:rPr>
              <a:t>FileRepository</a:t>
            </a:r>
            <a:endParaRPr lang="en-IN">
              <a:solidFill>
                <a:srgbClr val="92D050"/>
              </a:solidFill>
            </a:endParaRPr>
          </a:p>
          <a:p>
            <a:pPr marL="342900" indent="-342900">
              <a:buAutoNum type="arabicPeriod" startAt="2"/>
            </a:pPr>
            <a:r>
              <a:rPr lang="en-IN">
                <a:solidFill>
                  <a:srgbClr val="92D050"/>
                </a:solidFill>
              </a:rPr>
              <a:t>Repository with Collections</a:t>
            </a:r>
          </a:p>
          <a:p>
            <a:pPr marL="342900" indent="-342900">
              <a:buAutoNum type="arabicPeriod" startAt="2"/>
            </a:pPr>
            <a:r>
              <a:rPr lang="en-IN">
                <a:solidFill>
                  <a:srgbClr val="92D050"/>
                </a:solidFill>
              </a:rPr>
              <a:t>(Repository connected to </a:t>
            </a:r>
            <a:r>
              <a:rPr lang="en-IN" err="1">
                <a:solidFill>
                  <a:srgbClr val="92D050"/>
                </a:solidFill>
              </a:rPr>
              <a:t>mysql</a:t>
            </a:r>
            <a:r>
              <a:rPr lang="en-IN">
                <a:solidFill>
                  <a:srgbClr val="92D050"/>
                </a:solidFill>
              </a:rPr>
              <a:t> later 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E7104-2395-CF4F-BA9A-1A89BCE6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97" y="1408521"/>
            <a:ext cx="3255216" cy="40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D92FE-ADD1-4218-8FC1-A49EEEB2D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294727" cy="2895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92D050"/>
                </a:solidFill>
              </a:rPr>
              <a:t>Layered Architecture (Maven) – JDBC Project</a:t>
            </a:r>
          </a:p>
          <a:p>
            <a:r>
              <a:rPr lang="en-GB">
                <a:solidFill>
                  <a:srgbClr val="92D050"/>
                </a:solidFill>
              </a:rPr>
              <a:t>All Modules with their repositories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1462141-1305-48AE-B77B-1E68749C0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018" y="252714"/>
            <a:ext cx="3379950" cy="63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2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/>
              <a:t>Testing with </a:t>
            </a:r>
            <a:r>
              <a:rPr lang="en-IN" err="1"/>
              <a:t>junit</a:t>
            </a:r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3994" y="1378857"/>
            <a:ext cx="2793158" cy="2895599"/>
          </a:xfrm>
        </p:spPr>
        <p:txBody>
          <a:bodyPr/>
          <a:lstStyle/>
          <a:p>
            <a:r>
              <a:rPr lang="en-IN">
                <a:solidFill>
                  <a:srgbClr val="92D050"/>
                </a:solidFill>
              </a:rPr>
              <a:t>Junit testing done for App</a:t>
            </a:r>
          </a:p>
          <a:p>
            <a:endParaRPr lang="en-IN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IN">
                <a:solidFill>
                  <a:srgbClr val="92D050"/>
                </a:solidFill>
              </a:rPr>
              <a:t>Learnt how to use different annotations to run tests</a:t>
            </a:r>
          </a:p>
          <a:p>
            <a:pPr marL="342900" indent="-342900">
              <a:buAutoNum type="arabicPeriod"/>
            </a:pPr>
            <a:r>
              <a:rPr lang="en-IN">
                <a:solidFill>
                  <a:srgbClr val="92D050"/>
                </a:solidFill>
              </a:rPr>
              <a:t>Learnt assertions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B3B8A8E-FAEC-D341-B475-9E42F9FE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34" y="790832"/>
            <a:ext cx="7541218" cy="52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55AA-F0D9-470B-AAD1-1B79E038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TDD with JUNIT5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45380-8ED2-4BB0-8E97-A20F71088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92D050"/>
                </a:solidFill>
              </a:rPr>
              <a:t>JCOCO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51E5115-8F30-4612-A04A-352ED5EBE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731" y="2376463"/>
            <a:ext cx="6834870" cy="2593869"/>
          </a:xfrm>
        </p:spPr>
      </p:pic>
    </p:spTree>
    <p:extLst>
      <p:ext uri="{BB962C8B-B14F-4D97-AF65-F5344CB8AC3E}">
        <p14:creationId xmlns:p14="http://schemas.microsoft.com/office/powerpoint/2010/main" val="388709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/>
              <a:t>XML Config</a:t>
            </a:r>
          </a:p>
          <a:p>
            <a:r>
              <a:rPr lang="en-IN"/>
              <a:t>Annotation Config</a:t>
            </a:r>
          </a:p>
          <a:p>
            <a:r>
              <a:rPr lang="en-IN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F6EE-0E88-0842-9CF7-82C5C697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Progressively learning configuration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F96CF-7030-624A-8621-40E7BA4E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25" y="2282400"/>
            <a:ext cx="6593613" cy="4027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50EFC-37B9-6841-ABBF-7507C38E3CE9}"/>
              </a:ext>
            </a:extLst>
          </p:cNvPr>
          <p:cNvSpPr txBox="1"/>
          <p:nvPr/>
        </p:nvSpPr>
        <p:spPr>
          <a:xfrm>
            <a:off x="7117188" y="3649646"/>
            <a:ext cx="488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Configuration was done purely via XML -&gt; “XML Developers”</a:t>
            </a:r>
          </a:p>
        </p:txBody>
      </p:sp>
    </p:spTree>
    <p:extLst>
      <p:ext uri="{BB962C8B-B14F-4D97-AF65-F5344CB8AC3E}">
        <p14:creationId xmlns:p14="http://schemas.microsoft.com/office/powerpoint/2010/main" val="298030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7176-C3A8-3046-A931-64C788FD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via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25E55-910D-7B49-A95C-F528C0FC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22" y="3972294"/>
            <a:ext cx="7987135" cy="256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DD413-1AFD-EF48-AFF1-7C43E9B7F843}"/>
              </a:ext>
            </a:extLst>
          </p:cNvPr>
          <p:cNvSpPr txBox="1"/>
          <p:nvPr/>
        </p:nvSpPr>
        <p:spPr>
          <a:xfrm>
            <a:off x="8836454" y="4466565"/>
            <a:ext cx="287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Less XML, more annotations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5F5440-76BC-2048-AB68-A8778501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2" y="2363801"/>
            <a:ext cx="9816782" cy="16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6D30-649D-3045-A324-2CAD91C3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via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5E2E-509A-2A46-903C-EE9E276CE3B6}"/>
              </a:ext>
            </a:extLst>
          </p:cNvPr>
          <p:cNvSpPr txBox="1"/>
          <p:nvPr/>
        </p:nvSpPr>
        <p:spPr>
          <a:xfrm>
            <a:off x="9607693" y="3429000"/>
            <a:ext cx="2310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 XML, configuration done via Java class with @Configuration 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04B66-9321-D542-9F30-EE6BB06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" y="2424899"/>
            <a:ext cx="9262100" cy="3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SES is an application which allows users to manage various sporting events.</a:t>
            </a:r>
          </a:p>
          <a:p>
            <a:r>
              <a:rPr lang="en-IN"/>
              <a:t>Users can:</a:t>
            </a:r>
          </a:p>
          <a:p>
            <a:pPr lvl="1"/>
            <a:r>
              <a:rPr lang="en-IN"/>
              <a:t>Manage teams and players</a:t>
            </a:r>
          </a:p>
          <a:p>
            <a:pPr lvl="1"/>
            <a:r>
              <a:rPr lang="en-IN"/>
              <a:t>Manage tournaments and matches</a:t>
            </a:r>
          </a:p>
          <a:p>
            <a:pPr lvl="1"/>
            <a:r>
              <a:rPr lang="en-IN"/>
              <a:t>Manage fields</a:t>
            </a:r>
          </a:p>
          <a:p>
            <a:pPr lvl="1"/>
            <a:r>
              <a:rPr lang="en-IN"/>
              <a:t>Manage tickets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2493-15E5-2849-89D4-4C1FDD5C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 Configuration with Spring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7974-DE52-4B46-8233-BC3373F7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4" y="2327359"/>
            <a:ext cx="9530795" cy="3171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A6662-5BB0-F84A-A0FC-07DF2A7207EF}"/>
              </a:ext>
            </a:extLst>
          </p:cNvPr>
          <p:cNvSpPr txBox="1"/>
          <p:nvPr/>
        </p:nvSpPr>
        <p:spPr>
          <a:xfrm>
            <a:off x="654741" y="5826549"/>
            <a:ext cx="1003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Automated configuration using </a:t>
            </a:r>
            <a:r>
              <a:rPr lang="en-US" err="1"/>
              <a:t>SpringBoot</a:t>
            </a:r>
            <a:r>
              <a:rPr lang="en-US"/>
              <a:t>, without the need for </a:t>
            </a:r>
            <a:r>
              <a:rPr lang="en-US" err="1"/>
              <a:t>applicationContext.XML</a:t>
            </a:r>
            <a:r>
              <a:rPr lang="en-US"/>
              <a:t> nor a Java configuration Class. </a:t>
            </a:r>
          </a:p>
          <a:p>
            <a:r>
              <a:rPr lang="en-US"/>
              <a:t>Configuration achieved solely using annotations and Spring Boot dependency</a:t>
            </a:r>
          </a:p>
        </p:txBody>
      </p:sp>
    </p:spTree>
    <p:extLst>
      <p:ext uri="{BB962C8B-B14F-4D97-AF65-F5344CB8AC3E}">
        <p14:creationId xmlns:p14="http://schemas.microsoft.com/office/powerpoint/2010/main" val="178540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Modular Projects of 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/>
              <a:t>JDBC Project </a:t>
            </a:r>
          </a:p>
          <a:p>
            <a:r>
              <a:rPr lang="en-IN"/>
              <a:t>Spring JDBC Project</a:t>
            </a:r>
          </a:p>
          <a:p>
            <a:r>
              <a:rPr lang="en-IN"/>
              <a:t>REST Project</a:t>
            </a:r>
          </a:p>
          <a:p>
            <a:r>
              <a:rPr lang="en-IN" err="1"/>
              <a:t>SESProject</a:t>
            </a:r>
            <a:r>
              <a:rPr lang="en-IN"/>
              <a:t> </a:t>
            </a:r>
          </a:p>
          <a:p>
            <a:endParaRPr lang="en-IN"/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60EE-773C-FC42-809F-42D8AFD6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 JDBC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5F0A-6E99-8741-862D-D56496F4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6D182F6-9517-44A8-BE99-E23C0DE3F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8897" r="6890" b="4704"/>
          <a:stretch/>
        </p:blipFill>
        <p:spPr>
          <a:xfrm>
            <a:off x="497639" y="1984390"/>
            <a:ext cx="9020916" cy="4654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C2C6B-C3F4-854D-99DB-363863667CC5}"/>
              </a:ext>
            </a:extLst>
          </p:cNvPr>
          <p:cNvSpPr txBox="1"/>
          <p:nvPr/>
        </p:nvSpPr>
        <p:spPr>
          <a:xfrm>
            <a:off x="9518555" y="4073123"/>
            <a:ext cx="403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Module: Match</a:t>
            </a:r>
          </a:p>
        </p:txBody>
      </p:sp>
    </p:spTree>
    <p:extLst>
      <p:ext uri="{BB962C8B-B14F-4D97-AF65-F5344CB8AC3E}">
        <p14:creationId xmlns:p14="http://schemas.microsoft.com/office/powerpoint/2010/main" val="201840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B0BE-FAA3-694D-9352-A2D24D1A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JDBC Modular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DBE74-C159-194E-9D44-41E860E5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9" y="1922745"/>
            <a:ext cx="7123858" cy="4935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FD850-93DD-9F4C-915B-91A31CD4A487}"/>
              </a:ext>
            </a:extLst>
          </p:cNvPr>
          <p:cNvSpPr txBox="1"/>
          <p:nvPr/>
        </p:nvSpPr>
        <p:spPr>
          <a:xfrm>
            <a:off x="7771214" y="4205706"/>
            <a:ext cx="403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Module: Player</a:t>
            </a:r>
          </a:p>
        </p:txBody>
      </p:sp>
    </p:spTree>
    <p:extLst>
      <p:ext uri="{BB962C8B-B14F-4D97-AF65-F5344CB8AC3E}">
        <p14:creationId xmlns:p14="http://schemas.microsoft.com/office/powerpoint/2010/main" val="284837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199A-501E-F147-833C-0EFA6F4C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 SES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C26D9-F692-9B40-A47A-9C47515B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53" y="1872640"/>
            <a:ext cx="5395645" cy="4985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FC44C-2CE8-824D-824C-2263108D223C}"/>
              </a:ext>
            </a:extLst>
          </p:cNvPr>
          <p:cNvSpPr txBox="1"/>
          <p:nvPr/>
        </p:nvSpPr>
        <p:spPr>
          <a:xfrm>
            <a:off x="7614833" y="4126792"/>
            <a:ext cx="403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Module: Field</a:t>
            </a:r>
          </a:p>
        </p:txBody>
      </p:sp>
    </p:spTree>
    <p:extLst>
      <p:ext uri="{BB962C8B-B14F-4D97-AF65-F5344CB8AC3E}">
        <p14:creationId xmlns:p14="http://schemas.microsoft.com/office/powerpoint/2010/main" val="410004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0906-4BF3-0242-94A7-CA570CAD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Modular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4A5D7-E8DA-AD47-90BC-7037398C37C6}"/>
              </a:ext>
            </a:extLst>
          </p:cNvPr>
          <p:cNvSpPr txBox="1"/>
          <p:nvPr/>
        </p:nvSpPr>
        <p:spPr>
          <a:xfrm>
            <a:off x="7513162" y="4194562"/>
            <a:ext cx="40346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Module: Ticket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AEE1A-1078-F842-A9C9-A422CAE73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69"/>
          <a:stretch/>
        </p:blipFill>
        <p:spPr>
          <a:xfrm>
            <a:off x="481461" y="1892121"/>
            <a:ext cx="5614540" cy="4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5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sz="1800" cap="none"/>
              <a:t>In teams of 4, we had to work on the same project within the same repository.</a:t>
            </a:r>
          </a:p>
          <a:p>
            <a:r>
              <a:rPr lang="en-IN" sz="1800" cap="none"/>
              <a:t>It has taught us to coordinate our efforts well to prevent major conflicts regarding code base changes.</a:t>
            </a:r>
          </a:p>
          <a:p>
            <a:r>
              <a:rPr lang="en-IN" sz="1800" cap="none"/>
              <a:t>Especially on modules, integrated projects where </a:t>
            </a:r>
            <a:r>
              <a:rPr lang="en-IN" sz="1800" u="sng" cap="none"/>
              <a:t>more than 1</a:t>
            </a:r>
            <a:r>
              <a:rPr lang="en-IN" sz="1800" cap="none"/>
              <a:t> individual may work on the same file at once.</a:t>
            </a:r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A8FC14-66B9-4B89-8A1A-B9DD527C4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FACC9E27-5F4A-4983-A2FD-83CFCD069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0" y="5252589"/>
            <a:ext cx="3305351" cy="7833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Screen shots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3A77EB-D201-42BF-9FF2-6EC0E5C26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5C956-C33A-45A6-B350-D89EEA1F5E4F}"/>
              </a:ext>
            </a:extLst>
          </p:cNvPr>
          <p:cNvSpPr txBox="1"/>
          <p:nvPr/>
        </p:nvSpPr>
        <p:spPr>
          <a:xfrm>
            <a:off x="7102650" y="772643"/>
            <a:ext cx="4753976" cy="17268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E"/>
                </a:solidFill>
              </a:rPr>
              <a:t>Collaboration of projects and sharing of exercises are done through Git and Github to help with version control and integration.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329E8A9-5BD7-48CA-AA7A-353FA907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2" y="631913"/>
            <a:ext cx="6564334" cy="374100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69AFDB6-7244-42A9-9BFB-96FDA42B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52" y="2293993"/>
            <a:ext cx="6856315" cy="3976253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83654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Learning &amp; Experiences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8424" y="1263589"/>
            <a:ext cx="5302189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 pace was well adjusted to accommodate new learners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Each topic was taught in detail with ample examples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There were enough exercises to practice the things taught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 details on configurations and set-ups were also emphasize well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 instructor was able to address our individual concerns and guided the participants in troubleshooting various issues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Learning to build a small application in a business context from the scratch was fulfilling and help us further understands the concepts taught during the trainings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 instructor kept track of our progress and consistently get our feedbacks to adjust his pace and gave us more explanations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r>
              <a:rPr lang="en-US" sz="1100">
                <a:solidFill>
                  <a:schemeClr val="tx1"/>
                </a:solidFill>
              </a:rPr>
              <a:t>The testing topics were helpful and emphasize the importance of it in development</a:t>
            </a:r>
          </a:p>
          <a:p>
            <a:pPr marL="285750" indent="-285750">
              <a:lnSpc>
                <a:spcPct val="90000"/>
              </a:lnSpc>
              <a:buFont typeface="Wingdings 3" charset="2"/>
              <a:buChar char=""/>
            </a:pPr>
            <a:endParaRPr lang="en-US" sz="11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To conclude, the training was accommodating and enjoyable with the instructor taking measures to ensure that we are all engaged and able to take away learning bits regardless of our prior experiences.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/>
              <a:t>Prove the application of concepts learnt and practice by applying to a project as a team. </a:t>
            </a:r>
          </a:p>
          <a:p>
            <a:r>
              <a:rPr lang="en-IN"/>
              <a:t>Understand requirements, visualize them using UML diagrams, develop the requirements and verify them by testing.</a:t>
            </a:r>
          </a:p>
          <a:p>
            <a:r>
              <a:rPr lang="en-IN"/>
              <a:t>Use distributed version control system for developing the project as a team.</a:t>
            </a:r>
          </a:p>
          <a:p>
            <a:r>
              <a:rPr lang="en-IN"/>
              <a:t>Apply various libraries, frameworks and tools.</a:t>
            </a:r>
          </a:p>
          <a:p>
            <a:r>
              <a:rPr lang="en-IN"/>
              <a:t>Create a simple working prototype, and follow an iterative fashion to make the prototype better and apply best practices.</a:t>
            </a:r>
          </a:p>
          <a:p>
            <a:r>
              <a:rPr lang="en-IN"/>
              <a:t>Implement a loosely-coupled, highly reusable code and integrate all the modules developed from day 1 of the training.</a:t>
            </a:r>
          </a:p>
          <a:p>
            <a:r>
              <a:rPr lang="en-IN"/>
              <a:t>Develop the project in parallel with the sessions.</a:t>
            </a:r>
          </a:p>
          <a:p>
            <a:r>
              <a:rPr lang="en-IN"/>
              <a:t>Explore the docs and observe different patterns in code.</a:t>
            </a:r>
          </a:p>
          <a:p>
            <a:r>
              <a:rPr lang="en-IN"/>
              <a:t>Integrate the code written by the members of the team.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Using </a:t>
            </a:r>
            <a:r>
              <a:rPr lang="en-IN" err="1"/>
              <a:t>uml</a:t>
            </a:r>
            <a:r>
              <a:rPr lang="en-IN"/>
              <a:t> diagrams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visualize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Understand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E8346-83CF-3A44-B961-B657377A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746" y="314838"/>
            <a:ext cx="7416990" cy="64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F985B38-9DA7-D04D-B68B-7617F18D6387}"/>
              </a:ext>
            </a:extLst>
          </p:cNvPr>
          <p:cNvSpPr txBox="1">
            <a:spLocks/>
          </p:cNvSpPr>
          <p:nvPr/>
        </p:nvSpPr>
        <p:spPr bwMode="gray">
          <a:xfrm>
            <a:off x="222079" y="772039"/>
            <a:ext cx="216277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47653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F985B38-9DA7-D04D-B68B-7617F18D6387}"/>
              </a:ext>
            </a:extLst>
          </p:cNvPr>
          <p:cNvSpPr txBox="1">
            <a:spLocks/>
          </p:cNvSpPr>
          <p:nvPr/>
        </p:nvSpPr>
        <p:spPr bwMode="gray">
          <a:xfrm>
            <a:off x="388052" y="5262523"/>
            <a:ext cx="292774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ER Diagram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83B1BE6-67A3-446B-AC01-7C07D3B6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75" y="197439"/>
            <a:ext cx="8549832" cy="64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1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79" y="772039"/>
            <a:ext cx="2162776" cy="706964"/>
          </a:xfrm>
        </p:spPr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Use Case Diagram</a:t>
            </a:r>
          </a:p>
        </p:txBody>
      </p:sp>
      <p:pic>
        <p:nvPicPr>
          <p:cNvPr id="1026" name="Picture 2" descr="ucd.png">
            <a:extLst>
              <a:ext uri="{FF2B5EF4-FFF2-40B4-BE49-F238E27FC236}">
                <a16:creationId xmlns:a16="http://schemas.microsoft.com/office/drawing/2014/main" id="{6EBC5D84-B80E-4401-A4FC-7FFBD708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91" y="167722"/>
            <a:ext cx="6968018" cy="65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F985B38-9DA7-D04D-B68B-7617F18D6387}"/>
              </a:ext>
            </a:extLst>
          </p:cNvPr>
          <p:cNvSpPr txBox="1">
            <a:spLocks/>
          </p:cNvSpPr>
          <p:nvPr/>
        </p:nvSpPr>
        <p:spPr bwMode="gray">
          <a:xfrm>
            <a:off x="584494" y="5344039"/>
            <a:ext cx="216277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Activity Diagram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F93ECB-8FDB-7F4B-8FA6-505E79F75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/>
          <a:stretch/>
        </p:blipFill>
        <p:spPr bwMode="auto">
          <a:xfrm>
            <a:off x="3274540" y="277768"/>
            <a:ext cx="6128952" cy="635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79051-AADB-B446-88C0-5122424CAC39}"/>
              </a:ext>
            </a:extLst>
          </p:cNvPr>
          <p:cNvSpPr txBox="1"/>
          <p:nvPr/>
        </p:nvSpPr>
        <p:spPr>
          <a:xfrm>
            <a:off x="6096000" y="358670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 symbol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F6189-0974-3242-87BF-0E0A0991C3C5}"/>
              </a:ext>
            </a:extLst>
          </p:cNvPr>
          <p:cNvSpPr txBox="1"/>
          <p:nvPr/>
        </p:nvSpPr>
        <p:spPr>
          <a:xfrm>
            <a:off x="6339016" y="1547567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Activity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6FA1E-4B49-034E-8E13-91A18BA5D403}"/>
              </a:ext>
            </a:extLst>
          </p:cNvPr>
          <p:cNvSpPr txBox="1"/>
          <p:nvPr/>
        </p:nvSpPr>
        <p:spPr>
          <a:xfrm>
            <a:off x="6339016" y="3693683"/>
            <a:ext cx="198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Decision symbol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9B071-4F6E-CC47-AD2A-9AAB3C61D277}"/>
              </a:ext>
            </a:extLst>
          </p:cNvPr>
          <p:cNvSpPr txBox="1"/>
          <p:nvPr/>
        </p:nvSpPr>
        <p:spPr>
          <a:xfrm>
            <a:off x="2788508" y="2243579"/>
            <a:ext cx="142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Connector symbol</a:t>
            </a:r>
          </a:p>
        </p:txBody>
      </p:sp>
    </p:spTree>
    <p:extLst>
      <p:ext uri="{BB962C8B-B14F-4D97-AF65-F5344CB8AC3E}">
        <p14:creationId xmlns:p14="http://schemas.microsoft.com/office/powerpoint/2010/main" val="274191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F985B38-9DA7-D04D-B68B-7617F18D6387}"/>
              </a:ext>
            </a:extLst>
          </p:cNvPr>
          <p:cNvSpPr txBox="1">
            <a:spLocks/>
          </p:cNvSpPr>
          <p:nvPr/>
        </p:nvSpPr>
        <p:spPr bwMode="gray">
          <a:xfrm>
            <a:off x="222078" y="228342"/>
            <a:ext cx="465884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>
                <a:solidFill>
                  <a:schemeClr val="tx1"/>
                </a:solidFill>
              </a:rPr>
              <a:t>Sequence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A1AC7-0C0C-B94B-A96B-07AF1F1E8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8" y="1236203"/>
            <a:ext cx="10824538" cy="517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13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{8C1ADA96-C85E-5B4E-BE62-9B66BE251591}tf10001076</Template>
  <TotalTime>1</TotalTime>
  <Words>647</Words>
  <Application>Microsoft Office PowerPoint</Application>
  <PresentationFormat>Widescreen</PresentationFormat>
  <Paragraphs>100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 Boardroom</vt:lpstr>
      <vt:lpstr>Sporting Events System(SES)</vt:lpstr>
      <vt:lpstr>Project Abstract</vt:lpstr>
      <vt:lpstr>Project Goals</vt:lpstr>
      <vt:lpstr>Design &amp; Understanding Requirements</vt:lpstr>
      <vt:lpstr>PowerPoint Presentation</vt:lpstr>
      <vt:lpstr>PowerPoint Presentation</vt:lpstr>
      <vt:lpstr>Use Case Diagram</vt:lpstr>
      <vt:lpstr>PowerPoint Presentation</vt:lpstr>
      <vt:lpstr>PowerPoint Presentation</vt:lpstr>
      <vt:lpstr>Layered Architecture</vt:lpstr>
      <vt:lpstr>PowerPoint Presentation</vt:lpstr>
      <vt:lpstr>PowerPoint Presentation</vt:lpstr>
      <vt:lpstr>Testing</vt:lpstr>
      <vt:lpstr>PowerPoint Presentation</vt:lpstr>
      <vt:lpstr>TDD with JUNIT5</vt:lpstr>
      <vt:lpstr>Frameworks (Spring Core)</vt:lpstr>
      <vt:lpstr>Progressively learning configuration methods</vt:lpstr>
      <vt:lpstr>Configuration via Annotations</vt:lpstr>
      <vt:lpstr>Configuration via Java</vt:lpstr>
      <vt:lpstr>Auto Configuration with Spring Boot</vt:lpstr>
      <vt:lpstr>Modular Projects of Each Team Member</vt:lpstr>
      <vt:lpstr>Modular JDBC Project</vt:lpstr>
      <vt:lpstr>Spring JDBC Modular Project</vt:lpstr>
      <vt:lpstr>Modular SES Project</vt:lpstr>
      <vt:lpstr>REST Modular project</vt:lpstr>
      <vt:lpstr>Git &amp; GITHUB</vt:lpstr>
      <vt:lpstr>Screen shots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Enzo</cp:lastModifiedBy>
  <cp:revision>2</cp:revision>
  <dcterms:created xsi:type="dcterms:W3CDTF">2021-05-06T06:07:56Z</dcterms:created>
  <dcterms:modified xsi:type="dcterms:W3CDTF">2022-08-31T07:45:03Z</dcterms:modified>
</cp:coreProperties>
</file>